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15" r:id="rId2"/>
  </p:sldMasterIdLst>
  <p:notesMasterIdLst>
    <p:notesMasterId r:id="rId14"/>
  </p:notesMasterIdLst>
  <p:handoutMasterIdLst>
    <p:handoutMasterId r:id="rId15"/>
  </p:handoutMasterIdLst>
  <p:sldIdLst>
    <p:sldId id="779" r:id="rId3"/>
    <p:sldId id="713" r:id="rId4"/>
    <p:sldId id="785" r:id="rId5"/>
    <p:sldId id="795" r:id="rId6"/>
    <p:sldId id="782" r:id="rId7"/>
    <p:sldId id="783" r:id="rId8"/>
    <p:sldId id="796" r:id="rId9"/>
    <p:sldId id="789" r:id="rId10"/>
    <p:sldId id="784" r:id="rId11"/>
    <p:sldId id="786" r:id="rId12"/>
    <p:sldId id="797" r:id="rId13"/>
  </p:sldIdLst>
  <p:sldSz cx="9144000" cy="6858000" type="screen4x3"/>
  <p:notesSz cx="7099300" cy="10234613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99"/>
    <a:srgbClr val="CC66FF"/>
    <a:srgbClr val="CB7BC0"/>
    <a:srgbClr val="FF9900"/>
    <a:srgbClr val="000000"/>
    <a:srgbClr val="FF6600"/>
    <a:srgbClr val="FFCC00"/>
    <a:srgbClr val="1C6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432" autoAdjust="0"/>
  </p:normalViewPr>
  <p:slideViewPr>
    <p:cSldViewPr>
      <p:cViewPr varScale="1">
        <p:scale>
          <a:sx n="114" d="100"/>
          <a:sy n="114" d="100"/>
        </p:scale>
        <p:origin x="14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54"/>
    </p:cViewPr>
  </p:sorterViewPr>
  <p:notesViewPr>
    <p:cSldViewPr>
      <p:cViewPr varScale="1">
        <p:scale>
          <a:sx n="92" d="100"/>
          <a:sy n="92" d="100"/>
        </p:scale>
        <p:origin x="-3126" y="-96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41612528575123E-2"/>
          <c:y val="0.12249548212833018"/>
          <c:w val="0.92395833333333333"/>
          <c:h val="0.83477940811272966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00B0F0"/>
            </a:solidFill>
            <a:ln w="9848">
              <a:solidFill>
                <a:schemeClr val="accent4">
                  <a:lumMod val="10000"/>
                </a:schemeClr>
              </a:solidFill>
              <a:prstDash val="solid"/>
            </a:ln>
          </c:spPr>
          <c:val>
            <c:numRef>
              <c:f>Sheet1!$B$1:$U$1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C7-4692-BE11-B35D2DBE0F5E}"/>
            </c:ext>
          </c:extLst>
        </c:ser>
        <c:ser>
          <c:idx val="1"/>
          <c:order val="1"/>
          <c:spPr>
            <a:solidFill>
              <a:srgbClr val="00B0F0"/>
            </a:solidFill>
          </c:spPr>
          <c:val>
            <c:numRef>
              <c:f>Sheet1!$B$6:$U$6</c:f>
              <c:numCache>
                <c:formatCode>#,##0</c:formatCode>
                <c:ptCount val="20"/>
                <c:pt idx="0">
                  <c:v>132879</c:v>
                </c:pt>
                <c:pt idx="1">
                  <c:v>169818.31</c:v>
                </c:pt>
                <c:pt idx="2">
                  <c:v>185262.07</c:v>
                </c:pt>
                <c:pt idx="3">
                  <c:v>266839.43</c:v>
                </c:pt>
                <c:pt idx="4">
                  <c:v>305762.13</c:v>
                </c:pt>
                <c:pt idx="5">
                  <c:v>249498.63</c:v>
                </c:pt>
                <c:pt idx="6">
                  <c:v>487438.85</c:v>
                </c:pt>
                <c:pt idx="7">
                  <c:v>637339.93999999994</c:v>
                </c:pt>
                <c:pt idx="8">
                  <c:v>641290.22</c:v>
                </c:pt>
                <c:pt idx="9">
                  <c:v>681036</c:v>
                </c:pt>
                <c:pt idx="10">
                  <c:v>733891.54</c:v>
                </c:pt>
                <c:pt idx="11">
                  <c:v>700506.1</c:v>
                </c:pt>
                <c:pt idx="12">
                  <c:v>742476.86</c:v>
                </c:pt>
                <c:pt idx="13">
                  <c:v>769025.59</c:v>
                </c:pt>
                <c:pt idx="14">
                  <c:v>792419.54</c:v>
                </c:pt>
                <c:pt idx="15">
                  <c:v>897071.44</c:v>
                </c:pt>
                <c:pt idx="16">
                  <c:v>1041841</c:v>
                </c:pt>
                <c:pt idx="17">
                  <c:v>1052835.3900000001</c:v>
                </c:pt>
                <c:pt idx="18">
                  <c:v>1106523</c:v>
                </c:pt>
                <c:pt idx="19" formatCode="General">
                  <c:v>668245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C7-4692-BE11-B35D2DBE0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919872"/>
        <c:axId val="54660480"/>
      </c:areaChart>
      <c:catAx>
        <c:axId val="11591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fr-FR"/>
          </a:p>
        </c:txPr>
        <c:crossAx val="54660480"/>
        <c:crosses val="autoZero"/>
        <c:auto val="1"/>
        <c:lblAlgn val="ctr"/>
        <c:lblOffset val="100"/>
        <c:noMultiLvlLbl val="0"/>
      </c:catAx>
      <c:valAx>
        <c:axId val="54660480"/>
        <c:scaling>
          <c:orientation val="minMax"/>
        </c:scaling>
        <c:delete val="0"/>
        <c:axPos val="l"/>
        <c:majorGridlines>
          <c:spPr>
            <a:ln w="2462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24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aseline="0">
                <a:solidFill>
                  <a:schemeClr val="bg1"/>
                </a:solidFill>
              </a:defRPr>
            </a:pPr>
            <a:endParaRPr lang="fr-FR"/>
          </a:p>
        </c:txPr>
        <c:crossAx val="115919872"/>
        <c:crosses val="autoZero"/>
        <c:crossBetween val="midCat"/>
        <c:dispUnits>
          <c:builtInUnit val="thousands"/>
        </c:dispUnits>
      </c:valAx>
      <c:spPr>
        <a:noFill/>
        <a:ln w="984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9163">
          <a:solidFill>
            <a:schemeClr val="tx1"/>
          </a:solidFill>
          <a:prstDash val="solid"/>
        </a:ln>
      </c:spPr>
    </c:sideWall>
    <c:backWall>
      <c:thickness val="0"/>
      <c:spPr>
        <a:noFill/>
        <a:ln w="9163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1"/>
          <c:order val="0"/>
          <c:tx>
            <c:strRef>
              <c:f>'Détail Var'!$C$1:$G$1</c:f>
              <c:strCache>
                <c:ptCount val="5"/>
                <c:pt idx="0">
                  <c:v>Paris</c:v>
                </c:pt>
                <c:pt idx="1">
                  <c:v>Sud Est</c:v>
                </c:pt>
                <c:pt idx="2">
                  <c:v>Ouest</c:v>
                </c:pt>
                <c:pt idx="3">
                  <c:v>Normandie</c:v>
                </c:pt>
                <c:pt idx="4">
                  <c:v>Est</c:v>
                </c:pt>
              </c:strCache>
            </c:strRef>
          </c:tx>
          <c:spPr>
            <a:solidFill>
              <a:srgbClr val="CC66FF"/>
            </a:solidFill>
            <a:ln>
              <a:solidFill>
                <a:srgbClr val="526DB0">
                  <a:lumMod val="40000"/>
                  <a:lumOff val="60000"/>
                </a:srgbClr>
              </a:solidFill>
            </a:ln>
          </c:spPr>
          <c:explosion val="25"/>
          <c:dPt>
            <c:idx val="0"/>
            <c:bubble3D val="0"/>
            <c:explosion val="46"/>
            <c:spPr>
              <a:solidFill>
                <a:srgbClr val="CC66FF"/>
              </a:solidFill>
              <a:ln>
                <a:solidFill>
                  <a:srgbClr val="526DB0">
                    <a:lumMod val="40000"/>
                    <a:lumOff val="60000"/>
                  </a:srgbClr>
                </a:solidFill>
              </a:ln>
              <a:scene3d>
                <a:camera prst="orthographicFront"/>
                <a:lightRig rig="threePt" dir="t"/>
              </a:scene3d>
              <a:sp3d>
                <a:bevelT w="44450"/>
                <a:bevelB w="12700"/>
              </a:sp3d>
            </c:spPr>
            <c:extLst>
              <c:ext xmlns:c16="http://schemas.microsoft.com/office/drawing/2014/chart" uri="{C3380CC4-5D6E-409C-BE32-E72D297353CC}">
                <c16:uniqueId val="{00000001-C1AA-4B46-990C-0974922F8F3A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>
                <a:solidFill>
                  <a:srgbClr val="526DB0">
                    <a:lumMod val="40000"/>
                    <a:lumOff val="6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1AA-4B46-990C-0974922F8F3A}"/>
              </c:ext>
            </c:extLst>
          </c:dPt>
          <c:dLbls>
            <c:dLbl>
              <c:idx val="0"/>
              <c:layout>
                <c:manualLayout>
                  <c:x val="-0.13056960807171661"/>
                  <c:y val="0.11355053304693605"/>
                </c:manualLayout>
              </c:layout>
              <c:tx>
                <c:rich>
                  <a:bodyPr/>
                  <a:lstStyle/>
                  <a:p>
                    <a:pPr>
                      <a:defRPr sz="1200" baseline="0">
                        <a:solidFill>
                          <a:schemeClr val="bg1"/>
                        </a:solidFill>
                      </a:defRPr>
                    </a:pPr>
                    <a:fld id="{CE99D904-4DE8-494C-BEE2-00C9967C4AD4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200" baseline="0"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7A9E6E71-C5FC-4D83-93D2-82FE51382DD3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 sz="1200" baseline="0"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AA-4B46-990C-0974922F8F3A}"/>
                </c:ext>
              </c:extLst>
            </c:dLbl>
            <c:dLbl>
              <c:idx val="1"/>
              <c:layout>
                <c:manualLayout>
                  <c:x val="-0.11916250758462735"/>
                  <c:y val="-7.221336847096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AA-4B46-990C-0974922F8F3A}"/>
                </c:ext>
              </c:extLst>
            </c:dLbl>
            <c:dLbl>
              <c:idx val="2"/>
              <c:layout>
                <c:manualLayout>
                  <c:x val="-5.9854656211907595E-2"/>
                  <c:y val="-0.2271829879004946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AA-4B46-990C-0974922F8F3A}"/>
                </c:ext>
              </c:extLst>
            </c:dLbl>
            <c:dLbl>
              <c:idx val="3"/>
              <c:layout>
                <c:manualLayout>
                  <c:x val="0.12337018596374281"/>
                  <c:y val="1.69230680146100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05817653216923"/>
                      <c:h val="0.12505782461079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1AA-4B46-990C-0974922F8F3A}"/>
                </c:ext>
              </c:extLst>
            </c:dLbl>
            <c:dLbl>
              <c:idx val="4"/>
              <c:layout>
                <c:manualLayout>
                  <c:x val="8.3789835317443301E-2"/>
                  <c:y val="0.117752461124811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AA-4B46-990C-0974922F8F3A}"/>
                </c:ext>
              </c:extLst>
            </c:dLbl>
            <c:dLbl>
              <c:idx val="5"/>
              <c:layout>
                <c:manualLayout>
                  <c:x val="0.10279452517795362"/>
                  <c:y val="0.122697645611693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AA-4B46-990C-0974922F8F3A}"/>
                </c:ext>
              </c:extLst>
            </c:dLbl>
            <c:dLbl>
              <c:idx val="6"/>
              <c:layout>
                <c:manualLayout>
                  <c:x val="-2.8228934069808439E-3"/>
                  <c:y val="1.45169055290152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AA-4B46-990C-0974922F8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'Détail Var'!$C$1:$G$1</c:f>
              <c:strCache>
                <c:ptCount val="5"/>
                <c:pt idx="0">
                  <c:v>Paris</c:v>
                </c:pt>
                <c:pt idx="1">
                  <c:v>Sud Est</c:v>
                </c:pt>
                <c:pt idx="2">
                  <c:v>Ouest</c:v>
                </c:pt>
                <c:pt idx="3">
                  <c:v>Normandie</c:v>
                </c:pt>
                <c:pt idx="4">
                  <c:v>Est</c:v>
                </c:pt>
              </c:strCache>
            </c:strRef>
          </c:cat>
          <c:val>
            <c:numRef>
              <c:f>'Détail Var'!$C$2:$G$2</c:f>
              <c:numCache>
                <c:formatCode>#,##0</c:formatCode>
                <c:ptCount val="5"/>
                <c:pt idx="0">
                  <c:v>127678</c:v>
                </c:pt>
                <c:pt idx="1">
                  <c:v>94802</c:v>
                </c:pt>
                <c:pt idx="2">
                  <c:v>179302</c:v>
                </c:pt>
                <c:pt idx="3">
                  <c:v>214608</c:v>
                </c:pt>
                <c:pt idx="4">
                  <c:v>51853.15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AA-4B46-990C-0974922F8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4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34" tIns="47718" rIns="95434" bIns="47718" numCol="1" anchor="t" anchorCtr="0" compatLnSpc="1">
            <a:prstTxWarp prst="textNoShape">
              <a:avLst/>
            </a:prstTxWarp>
          </a:bodyPr>
          <a:lstStyle>
            <a:lvl1pPr algn="l" defTabSz="954265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7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34" tIns="47718" rIns="95434" bIns="47718" numCol="1" anchor="t" anchorCtr="0" compatLnSpc="1">
            <a:prstTxWarp prst="textNoShape">
              <a:avLst/>
            </a:prstTxWarp>
          </a:bodyPr>
          <a:lstStyle>
            <a:lvl1pPr defTabSz="954265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34" tIns="47718" rIns="95434" bIns="47718" numCol="1" anchor="b" anchorCtr="0" compatLnSpc="1">
            <a:prstTxWarp prst="textNoShape">
              <a:avLst/>
            </a:prstTxWarp>
          </a:bodyPr>
          <a:lstStyle>
            <a:lvl1pPr algn="l" defTabSz="954265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7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34" tIns="47718" rIns="95434" bIns="47718" numCol="1" anchor="b" anchorCtr="0" compatLnSpc="1">
            <a:prstTxWarp prst="textNoShape">
              <a:avLst/>
            </a:prstTxWarp>
          </a:bodyPr>
          <a:lstStyle>
            <a:lvl1pPr defTabSz="954265">
              <a:defRPr sz="1200">
                <a:latin typeface="Arial" charset="0"/>
              </a:defRPr>
            </a:lvl1pPr>
          </a:lstStyle>
          <a:p>
            <a:fld id="{DD8F2BDA-B2DD-416D-A6AB-685A39BB9A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556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0"/>
            <a:ext cx="3077137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1155"/>
            <a:ext cx="5680103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0675"/>
            <a:ext cx="3077137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D4EE0382-199D-41B8-A745-1B3D8D72930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279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43F-3648-4667-B305-9D9D5DC12D5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5B9F-6BE0-4C04-8FF5-D0000F842A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F65D-0782-4D92-8DD3-978CE4C335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75F802-48E8-40B7-AAE0-D3EB425C370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447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343F-3648-4667-B305-9D9D5DC12D5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pic>
        <p:nvPicPr>
          <p:cNvPr id="7" name="Picture 4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649288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42937" cy="40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3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269-2A36-42DA-B8EF-A51E408EA6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98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D077C1-20CD-46A2-9013-08A451694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711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6584-2B93-4F4D-8D10-1D9FD970E90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25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382B-307B-43A2-B913-71331261FE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167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FEC-F2DD-42FB-98BB-9915DA486D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69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9901-26AD-4D59-A1E1-B119EC7378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35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269-2A36-42DA-B8EF-A51E408EA6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6CA3-2DA6-4F06-A4D4-EC07E4AB6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079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A765-7736-4884-B849-E0B3D0CF49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482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5B9F-6BE0-4C04-8FF5-D0000F842A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907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F65D-0782-4D92-8DD3-978CE4C335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659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75F802-48E8-40B7-AAE0-D3EB425C370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92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D077C1-20CD-46A2-9013-08A451694C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6584-2B93-4F4D-8D10-1D9FD970E9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382B-307B-43A2-B913-71331261FE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5FEC-F2DD-42FB-98BB-9915DA486D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9901-26AD-4D59-A1E1-B119EC7378D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6CA3-2DA6-4F06-A4D4-EC07E4AB61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A765-7736-4884-B849-E0B3D0CF49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37000">
              <a:srgbClr val="001869"/>
            </a:gs>
            <a:gs pos="93500">
              <a:srgbClr val="001071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1F2A28-5B05-4E6C-894E-6B08DEE6A0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37000">
              <a:srgbClr val="001869"/>
            </a:gs>
            <a:gs pos="93500">
              <a:srgbClr val="001071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1F2A28-5B05-4E6C-894E-6B08DEE6A0B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4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76263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15962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93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hyperlink" Target="mailto:cbouteloup@cbautomatisme.fr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gefiph.fr/employeur" TargetMode="External"/><Relationship Id="rId3" Type="http://schemas.openxmlformats.org/officeDocument/2006/relationships/hyperlink" Target="mailto:mdph@cg14.fr" TargetMode="External"/><Relationship Id="rId7" Type="http://schemas.openxmlformats.org/officeDocument/2006/relationships/hyperlink" Target="https://www.agefiph.fr/personne-handicapee" TargetMode="External"/><Relationship Id="rId2" Type="http://schemas.openxmlformats.org/officeDocument/2006/relationships/hyperlink" Target="mailto:cbouteloup@cbautomatisme.f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dph@cg76.fr" TargetMode="External"/><Relationship Id="rId5" Type="http://schemas.openxmlformats.org/officeDocument/2006/relationships/hyperlink" Target="mailto:saph@cg61.fr" TargetMode="External"/><Relationship Id="rId4" Type="http://schemas.openxmlformats.org/officeDocument/2006/relationships/hyperlink" Target="mailto:info@mdph50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api.f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api.f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ntact@capapi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376264"/>
          </a:xfrm>
        </p:spPr>
        <p:txBody>
          <a:bodyPr anchor="t" anchorCtr="0">
            <a:noAutofit/>
          </a:bodyPr>
          <a:lstStyle/>
          <a:p>
            <a:pPr algn="l"/>
            <a:r>
              <a:rPr lang="fr-FR" sz="8800" dirty="0">
                <a:solidFill>
                  <a:schemeClr val="bg1"/>
                </a:solidFill>
                <a:latin typeface="Agency FB" pitchFamily="34" charset="0"/>
              </a:rPr>
              <a:t>Cap API</a:t>
            </a:r>
            <a:br>
              <a:rPr lang="fr-FR" sz="8800" dirty="0">
                <a:solidFill>
                  <a:schemeClr val="bg1"/>
                </a:solidFill>
                <a:latin typeface="Agency FB" pitchFamily="34" charset="0"/>
              </a:rPr>
            </a:br>
            <a:r>
              <a:rPr lang="fr-FR" sz="3600" dirty="0">
                <a:solidFill>
                  <a:schemeClr val="bg1"/>
                </a:solidFill>
                <a:latin typeface="Agency FB" pitchFamily="34" charset="0"/>
              </a:rPr>
              <a:t>Livret d’Information des Publics</a:t>
            </a:r>
            <a:br>
              <a:rPr lang="fr-FR" sz="3600" dirty="0">
                <a:solidFill>
                  <a:schemeClr val="bg1"/>
                </a:solidFill>
                <a:latin typeface="Agency FB" pitchFamily="34" charset="0"/>
              </a:rPr>
            </a:br>
            <a:br>
              <a:rPr lang="fr-FR" sz="3600" dirty="0">
                <a:solidFill>
                  <a:schemeClr val="bg1"/>
                </a:solidFill>
                <a:latin typeface="Agency FB" pitchFamily="34" charset="0"/>
              </a:rPr>
            </a:br>
            <a:br>
              <a:rPr lang="fr-FR" sz="2400" dirty="0">
                <a:solidFill>
                  <a:schemeClr val="bg1"/>
                </a:solidFill>
                <a:latin typeface="Agency FB" pitchFamily="34" charset="0"/>
              </a:rPr>
            </a:br>
            <a:br>
              <a:rPr lang="fr-FR" sz="3600" dirty="0">
                <a:solidFill>
                  <a:schemeClr val="bg1"/>
                </a:solidFill>
                <a:latin typeface="Agency FB" pitchFamily="34" charset="0"/>
              </a:rPr>
            </a:br>
            <a:endParaRPr lang="fr-FR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2564904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noProof="0" dirty="0">
                <a:solidFill>
                  <a:srgbClr val="000000"/>
                </a:solidFill>
                <a:latin typeface="Agency FB" pitchFamily="34" charset="0"/>
              </a:rPr>
              <a:t>Cap API, depuis 2001 est un organisme de 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noProof="0" dirty="0">
                <a:solidFill>
                  <a:srgbClr val="000000"/>
                </a:solidFill>
                <a:latin typeface="Agency FB" pitchFamily="34" charset="0"/>
              </a:rPr>
              <a:t>en Automatisme, </a:t>
            </a:r>
            <a:r>
              <a:rPr lang="fr-FR" sz="2800" b="1" noProof="0" dirty="0" err="1">
                <a:solidFill>
                  <a:srgbClr val="000000"/>
                </a:solidFill>
                <a:latin typeface="Agency FB" pitchFamily="34" charset="0"/>
              </a:rPr>
              <a:t>Brushless</a:t>
            </a:r>
            <a:r>
              <a:rPr lang="fr-FR" sz="2800" b="1" dirty="0">
                <a:solidFill>
                  <a:srgbClr val="000000"/>
                </a:solidFill>
                <a:latin typeface="Agency FB" pitchFamily="34" charset="0"/>
              </a:rPr>
              <a:t>, Vision Industrielle…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	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AD7390-2390-4B00-8E13-F0A8E1D27F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968"/>
            <a:ext cx="3096344" cy="228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C4A35D-3F0B-437E-9198-3D0F13E80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7032"/>
            <a:ext cx="9144000" cy="28285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A076FB-82AC-4DF1-BA26-B73B2B8501E8}"/>
              </a:ext>
            </a:extLst>
          </p:cNvPr>
          <p:cNvSpPr/>
          <p:nvPr/>
        </p:nvSpPr>
        <p:spPr>
          <a:xfrm>
            <a:off x="7200292" y="6649832"/>
            <a:ext cx="1764196" cy="915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80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 mis à jour le 21 mai 2021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  <a:solidFill>
            <a:srgbClr val="00B0F0"/>
          </a:solidFill>
        </p:spPr>
        <p:txBody>
          <a:bodyPr anchor="t" anchorCtr="0"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effectLst/>
                <a:latin typeface="Agency FB" pitchFamily="34" charset="0"/>
              </a:rPr>
              <a:t>Accueil PSH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E140704-093C-45E6-8A1D-F2C5AE3389A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rgbClr val="00B0F0"/>
          </a:solidFill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fr-FR" sz="4800" dirty="0">
                <a:solidFill>
                  <a:schemeClr val="bg1"/>
                </a:solidFill>
                <a:latin typeface="Agency FB" pitchFamily="34" charset="0"/>
              </a:rPr>
              <a:t>Cap API</a:t>
            </a:r>
            <a:endParaRPr lang="fr-FR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C51B420-8E5D-4263-BC56-FAC17C911444}"/>
              </a:ext>
            </a:extLst>
          </p:cNvPr>
          <p:cNvSpPr txBox="1"/>
          <p:nvPr/>
        </p:nvSpPr>
        <p:spPr>
          <a:xfrm>
            <a:off x="251520" y="1916832"/>
            <a:ext cx="8640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rgbClr val="F8F8F8"/>
                </a:solidFill>
                <a:latin typeface="Agency FB" pitchFamily="34" charset="0"/>
              </a:rPr>
              <a:t>Pour les questions relatives à l’accueil des Personnes en Situation de Handicap vous pouvez contacter Catherine Bouteloup</a:t>
            </a:r>
          </a:p>
          <a:p>
            <a:pPr algn="l"/>
            <a:r>
              <a:rPr lang="fr-FR" sz="1400" b="1" dirty="0">
                <a:solidFill>
                  <a:srgbClr val="F8F8F8"/>
                </a:solidFill>
                <a:latin typeface="Agency FB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cbouteloup@cbautomatisme.fr</a:t>
            </a:r>
            <a:endParaRPr lang="fr-FR" sz="1400" b="1" dirty="0">
              <a:solidFill>
                <a:srgbClr val="F8F8F8"/>
              </a:solidFill>
              <a:latin typeface="Agency FB" pitchFamily="34" charset="0"/>
            </a:endParaRPr>
          </a:p>
          <a:p>
            <a:pPr algn="l"/>
            <a:endParaRPr lang="fr-FR" sz="1400" b="1" dirty="0">
              <a:solidFill>
                <a:srgbClr val="F8F8F8"/>
              </a:solidFill>
              <a:latin typeface="Agency FB" pitchFamily="34" charset="0"/>
            </a:endParaRPr>
          </a:p>
          <a:p>
            <a:pPr algn="l"/>
            <a:r>
              <a:rPr lang="fr-FR" sz="1400" b="1" dirty="0">
                <a:solidFill>
                  <a:srgbClr val="F8F8F8"/>
                </a:solidFill>
                <a:latin typeface="Agency FB" pitchFamily="34" charset="0"/>
              </a:rPr>
              <a:t>Nous sommes accompagnés dans l’accueil des Personnes en Situation de Handicap par nos partenaires au sein de l’Agefiph et l’</a:t>
            </a:r>
            <a:r>
              <a:rPr lang="fr-FR" sz="1400" b="1" dirty="0" err="1">
                <a:solidFill>
                  <a:srgbClr val="F8F8F8"/>
                </a:solidFill>
                <a:latin typeface="Agency FB" pitchFamily="34" charset="0"/>
              </a:rPr>
              <a:t>Alfeph</a:t>
            </a:r>
            <a:endParaRPr lang="fr-FR" sz="1400" b="1" dirty="0">
              <a:solidFill>
                <a:srgbClr val="F8F8F8"/>
              </a:solidFill>
              <a:latin typeface="Agency FB" pitchFamily="34" charset="0"/>
            </a:endParaRP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6" name="Image 5" descr="Aide exceptionnelle au soutien à lexploitation dune activité  Agefiph">
            <a:extLst>
              <a:ext uri="{FF2B5EF4-FFF2-40B4-BE49-F238E27FC236}">
                <a16:creationId xmlns:a16="http://schemas.microsoft.com/office/drawing/2014/main" id="{245BB73F-2341-44B8-8FCD-A3A5EE26A4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6" y="2981321"/>
            <a:ext cx="32099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Plaquette RHFpdf  Adobe Acrobat Pro">
            <a:extLst>
              <a:ext uri="{FF2B5EF4-FFF2-40B4-BE49-F238E27FC236}">
                <a16:creationId xmlns:a16="http://schemas.microsoft.com/office/drawing/2014/main" id="{6F28C4F0-82F3-4171-9D10-F9932BFD1B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81321"/>
            <a:ext cx="2592288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71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  <a:solidFill>
            <a:srgbClr val="00B0F0"/>
          </a:solidFill>
        </p:spPr>
        <p:txBody>
          <a:bodyPr anchor="t" anchorCtr="0"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effectLst/>
                <a:latin typeface="Agency FB" pitchFamily="34" charset="0"/>
              </a:rPr>
              <a:t>Accueil PSH – Autres coordonnées Utiles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E140704-093C-45E6-8A1D-F2C5AE3389A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rgbClr val="00B0F0"/>
          </a:solidFill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fr-FR" sz="4800" dirty="0">
                <a:solidFill>
                  <a:schemeClr val="bg1"/>
                </a:solidFill>
                <a:latin typeface="Agency FB" pitchFamily="34" charset="0"/>
              </a:rPr>
              <a:t>Cap API</a:t>
            </a:r>
            <a:endParaRPr lang="fr-FR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C51B420-8E5D-4263-BC56-FAC17C911444}"/>
              </a:ext>
            </a:extLst>
          </p:cNvPr>
          <p:cNvSpPr txBox="1"/>
          <p:nvPr/>
        </p:nvSpPr>
        <p:spPr>
          <a:xfrm>
            <a:off x="251520" y="1916832"/>
            <a:ext cx="85689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rgbClr val="F8F8F8"/>
                </a:solidFill>
                <a:latin typeface="Agency FB" pitchFamily="34" charset="0"/>
              </a:rPr>
              <a:t>Pour les questions relatives à l’accueil des Personnes en Situation de Handicap vous pouvez contacter Catherine Bouteloup</a:t>
            </a:r>
          </a:p>
          <a:p>
            <a:pPr algn="l"/>
            <a:r>
              <a:rPr lang="fr-FR" sz="1400" b="1" dirty="0">
                <a:solidFill>
                  <a:srgbClr val="F8F8F8"/>
                </a:solidFill>
                <a:latin typeface="Agency FB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cbouteloup@cbautomatisme.fr</a:t>
            </a:r>
            <a:endParaRPr lang="fr-FR" sz="1400" b="1" dirty="0">
              <a:solidFill>
                <a:srgbClr val="F8F8F8"/>
              </a:solidFill>
              <a:latin typeface="Agency FB" pitchFamily="34" charset="0"/>
            </a:endParaRPr>
          </a:p>
          <a:p>
            <a:pPr algn="l"/>
            <a:endParaRPr lang="fr-FR" sz="1400" b="1" dirty="0">
              <a:solidFill>
                <a:srgbClr val="F8F8F8"/>
              </a:solidFill>
              <a:latin typeface="Agency FB" pitchFamily="34" charset="0"/>
            </a:endParaRPr>
          </a:p>
          <a:p>
            <a:pPr algn="l"/>
            <a:r>
              <a:rPr lang="fr-FR" sz="1400" b="1" dirty="0">
                <a:solidFill>
                  <a:srgbClr val="F8F8F8"/>
                </a:solidFill>
                <a:latin typeface="Agency FB" pitchFamily="34" charset="0"/>
              </a:rPr>
              <a:t>Voici d’autres coordonnées utiles</a:t>
            </a:r>
          </a:p>
          <a:p>
            <a:pPr algn="l"/>
            <a:endParaRPr lang="fr-FR" sz="1400" b="1" dirty="0">
              <a:solidFill>
                <a:srgbClr val="F8F8F8"/>
              </a:solidFill>
              <a:latin typeface="Agency FB" pitchFamily="34" charset="0"/>
            </a:endParaRPr>
          </a:p>
          <a:p>
            <a:pPr algn="l"/>
            <a:r>
              <a:rPr lang="fr-FR" sz="1000" b="1" dirty="0" err="1">
                <a:solidFill>
                  <a:srgbClr val="F8F8F8"/>
                </a:solidFill>
              </a:rPr>
              <a:t>mdph</a:t>
            </a:r>
            <a:r>
              <a:rPr lang="fr-FR" sz="1000" dirty="0">
                <a:solidFill>
                  <a:srgbClr val="F8F8F8"/>
                </a:solidFill>
              </a:rPr>
              <a:t> 	Maison Départementale des Personnes Handicapées. </a:t>
            </a:r>
            <a:br>
              <a:rPr lang="fr-FR" sz="1000" dirty="0">
                <a:solidFill>
                  <a:srgbClr val="F8F8F8"/>
                </a:solidFill>
              </a:rPr>
            </a:br>
            <a:r>
              <a:rPr lang="fr-FR" sz="1000" dirty="0">
                <a:solidFill>
                  <a:srgbClr val="F8F8F8"/>
                </a:solidFill>
              </a:rPr>
              <a:t>	Les </a:t>
            </a:r>
            <a:r>
              <a:rPr lang="fr-FR" sz="1000" dirty="0" err="1">
                <a:solidFill>
                  <a:srgbClr val="F8F8F8"/>
                </a:solidFill>
              </a:rPr>
              <a:t>mdph</a:t>
            </a:r>
            <a:r>
              <a:rPr lang="fr-FR" sz="1000" dirty="0">
                <a:solidFill>
                  <a:srgbClr val="F8F8F8"/>
                </a:solidFill>
              </a:rPr>
              <a:t> accueillent, informent, accompagnent et conseillent les personnes handicapées et leurs proches, leur 	attribuent des droits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 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Calvados : 0800 100 522 / </a:t>
            </a:r>
            <a:r>
              <a:rPr lang="fr-FR" sz="1000" u="sng" dirty="0">
                <a:solidFill>
                  <a:srgbClr val="F8F8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mdph@cg14.fr</a:t>
            </a:r>
            <a:r>
              <a:rPr lang="fr-FR" sz="1000" dirty="0">
                <a:solidFill>
                  <a:srgbClr val="F8F8F8"/>
                </a:solidFill>
              </a:rPr>
              <a:t> / 17 rue du 11 novembre - 14000 CAEN 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Manche : 0810 10 10 50 / </a:t>
            </a:r>
            <a:r>
              <a:rPr lang="fr-FR" sz="1000" u="sng" dirty="0">
                <a:solidFill>
                  <a:srgbClr val="F8F8F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info@mdph50.fr</a:t>
            </a:r>
            <a:r>
              <a:rPr lang="fr-FR" sz="1000" dirty="0">
                <a:solidFill>
                  <a:srgbClr val="F8F8F8"/>
                </a:solidFill>
              </a:rPr>
              <a:t> / 586 rue de l’Exode - 50008 ST LÔ Cedex 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Orne : 02 33 15 00 31 / </a:t>
            </a:r>
            <a:r>
              <a:rPr lang="fr-FR" sz="1000" u="sng" dirty="0">
                <a:solidFill>
                  <a:srgbClr val="F8F8F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saph@cg61.fr</a:t>
            </a:r>
            <a:r>
              <a:rPr lang="fr-FR" sz="1000" dirty="0">
                <a:solidFill>
                  <a:srgbClr val="F8F8F8"/>
                </a:solidFill>
              </a:rPr>
              <a:t> / 13 rue Marchand Saillant - 61000 ALENÇON 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Seine-Maritime : 0825 076 776 / </a:t>
            </a:r>
            <a:r>
              <a:rPr lang="fr-FR" sz="1000" u="sng" dirty="0">
                <a:solidFill>
                  <a:srgbClr val="F8F8F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mdph@cg76.fr</a:t>
            </a:r>
            <a:r>
              <a:rPr lang="fr-FR" sz="1000" dirty="0">
                <a:solidFill>
                  <a:srgbClr val="F8F8F8"/>
                </a:solidFill>
              </a:rPr>
              <a:t> / 13 rue </a:t>
            </a:r>
            <a:r>
              <a:rPr lang="fr-FR" sz="1000" dirty="0" err="1">
                <a:solidFill>
                  <a:srgbClr val="F8F8F8"/>
                </a:solidFill>
              </a:rPr>
              <a:t>Poret</a:t>
            </a:r>
            <a:r>
              <a:rPr lang="fr-FR" sz="1000" dirty="0">
                <a:solidFill>
                  <a:srgbClr val="F8F8F8"/>
                </a:solidFill>
              </a:rPr>
              <a:t> de Blosseville - 76100 ROUEN</a:t>
            </a:r>
          </a:p>
          <a:p>
            <a:pPr algn="l"/>
            <a:endParaRPr lang="fr-FR" sz="1000" b="1" dirty="0">
              <a:solidFill>
                <a:srgbClr val="F8F8F8"/>
              </a:solidFill>
            </a:endParaRPr>
          </a:p>
          <a:p>
            <a:pPr algn="l"/>
            <a:r>
              <a:rPr lang="fr-FR" sz="1000" b="1" dirty="0">
                <a:solidFill>
                  <a:srgbClr val="F8F8F8"/>
                </a:solidFill>
              </a:rPr>
              <a:t>Agefiph</a:t>
            </a:r>
            <a:r>
              <a:rPr lang="fr-FR" sz="1000" dirty="0">
                <a:solidFill>
                  <a:srgbClr val="F8F8F8"/>
                </a:solidFill>
              </a:rPr>
              <a:t> 	L'Agefiph est chargée de soutenir le développement de l'emploi des </a:t>
            </a:r>
            <a:r>
              <a:rPr lang="fr-FR" sz="1000" u="sng" dirty="0">
                <a:solidFill>
                  <a:srgbClr val="F8F8F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personnes handicapées</a:t>
            </a:r>
            <a:r>
              <a:rPr lang="fr-FR" sz="1000" dirty="0">
                <a:solidFill>
                  <a:srgbClr val="F8F8F8"/>
                </a:solidFill>
              </a:rPr>
              <a:t>.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	Pour cela, elle propose des services et aides financières pour les </a:t>
            </a:r>
            <a:r>
              <a:rPr lang="fr-FR" sz="1000" u="sng" dirty="0">
                <a:solidFill>
                  <a:srgbClr val="F8F8F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entreprises</a:t>
            </a:r>
            <a:r>
              <a:rPr lang="fr-FR" sz="1000" dirty="0">
                <a:solidFill>
                  <a:srgbClr val="F8F8F8"/>
                </a:solidFill>
              </a:rPr>
              <a:t> et les personnes.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 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Normandie : Immeuble Les Galées du Roi, rue </a:t>
            </a:r>
            <a:r>
              <a:rPr lang="fr-FR" sz="1000" dirty="0" err="1">
                <a:solidFill>
                  <a:srgbClr val="F8F8F8"/>
                </a:solidFill>
              </a:rPr>
              <a:t>Gadeau</a:t>
            </a:r>
            <a:r>
              <a:rPr lang="fr-FR" sz="1000" dirty="0">
                <a:solidFill>
                  <a:srgbClr val="F8F8F8"/>
                </a:solidFill>
              </a:rPr>
              <a:t> de </a:t>
            </a:r>
            <a:r>
              <a:rPr lang="fr-FR" sz="1000" dirty="0" err="1">
                <a:solidFill>
                  <a:srgbClr val="F8F8F8"/>
                </a:solidFill>
              </a:rPr>
              <a:t>Kerville</a:t>
            </a:r>
            <a:r>
              <a:rPr lang="fr-FR" sz="1000" dirty="0">
                <a:solidFill>
                  <a:srgbClr val="F8F8F8"/>
                </a:solidFill>
              </a:rPr>
              <a:t> - 76107 ROUEN 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 </a:t>
            </a:r>
          </a:p>
          <a:p>
            <a:pPr algn="l"/>
            <a:r>
              <a:rPr lang="fr-FR" sz="1000" b="1" dirty="0">
                <a:solidFill>
                  <a:srgbClr val="F8F8F8"/>
                </a:solidFill>
              </a:rPr>
              <a:t>Cap Emploi</a:t>
            </a:r>
            <a:r>
              <a:rPr lang="fr-FR" sz="1000" dirty="0">
                <a:solidFill>
                  <a:srgbClr val="F8F8F8"/>
                </a:solidFill>
              </a:rPr>
              <a:t>  	Organisme de placement spécialisé (OPS) exerçant une mission de service public. </a:t>
            </a:r>
            <a:br>
              <a:rPr lang="fr-FR" sz="1000" dirty="0">
                <a:solidFill>
                  <a:srgbClr val="F8F8F8"/>
                </a:solidFill>
              </a:rPr>
            </a:br>
            <a:r>
              <a:rPr lang="fr-FR" sz="1000" dirty="0">
                <a:solidFill>
                  <a:srgbClr val="F8F8F8"/>
                </a:solidFill>
              </a:rPr>
              <a:t>	Ils sont en charge de la préparation, de l’accompagnement, du suivi durable et du maintien dans l’emploi des 	personnes handicapées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 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Calvados : 02 31 93 24 24 / Parc Athéna 4-6 rue Ferdinand Buisson - 14280 ST CONTEST 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Manche : 02 33 72 55 10 / ZAC Croix-Carré, 173 rue Antoine Lavoisier - 51180 AGNEAUX 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Orne : 02 33 31 31 31 / 48 rue Lazare Carnot - BP 278 - 61008 ALENÇON </a:t>
            </a:r>
          </a:p>
          <a:p>
            <a:pPr algn="l"/>
            <a:r>
              <a:rPr lang="fr-FR" sz="1000" dirty="0">
                <a:solidFill>
                  <a:srgbClr val="F8F8F8"/>
                </a:solidFill>
              </a:rPr>
              <a:t>Seine-Maritime : 02 35 03 74 68 / Immeuble Blaise Pascal - 22 place Henri </a:t>
            </a:r>
            <a:r>
              <a:rPr lang="fr-FR" sz="1000" dirty="0" err="1">
                <a:solidFill>
                  <a:srgbClr val="F8F8F8"/>
                </a:solidFill>
              </a:rPr>
              <a:t>Gadeau</a:t>
            </a:r>
            <a:r>
              <a:rPr lang="fr-FR" sz="1000" dirty="0">
                <a:solidFill>
                  <a:srgbClr val="F8F8F8"/>
                </a:solidFill>
              </a:rPr>
              <a:t> de </a:t>
            </a:r>
            <a:r>
              <a:rPr lang="fr-FR" sz="1000" dirty="0" err="1">
                <a:solidFill>
                  <a:srgbClr val="F8F8F8"/>
                </a:solidFill>
              </a:rPr>
              <a:t>Kerville</a:t>
            </a:r>
            <a:r>
              <a:rPr lang="fr-FR" sz="1000" dirty="0">
                <a:solidFill>
                  <a:srgbClr val="F8F8F8"/>
                </a:solidFill>
              </a:rPr>
              <a:t> - 76100 ROUEN </a:t>
            </a:r>
          </a:p>
        </p:txBody>
      </p:sp>
    </p:spTree>
    <p:extLst>
      <p:ext uri="{BB962C8B-B14F-4D97-AF65-F5344CB8AC3E}">
        <p14:creationId xmlns:p14="http://schemas.microsoft.com/office/powerpoint/2010/main" val="43201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  <a:solidFill>
            <a:srgbClr val="00B0F0"/>
          </a:solidFill>
        </p:spPr>
        <p:txBody>
          <a:bodyPr anchor="t" anchorCtr="0"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effectLst/>
                <a:latin typeface="Agency FB" pitchFamily="34" charset="0"/>
              </a:rPr>
              <a:t>Nos formations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E140704-093C-45E6-8A1D-F2C5AE3389A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rgbClr val="00B0F0"/>
          </a:solidFill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fr-FR" sz="4800" dirty="0">
                <a:solidFill>
                  <a:schemeClr val="bg1"/>
                </a:solidFill>
                <a:latin typeface="Agency FB" pitchFamily="34" charset="0"/>
              </a:rPr>
              <a:t>Cap API</a:t>
            </a:r>
            <a:endParaRPr lang="fr-FR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AF975E-998B-476B-BF66-2E09F8AD0FD1}"/>
              </a:ext>
            </a:extLst>
          </p:cNvPr>
          <p:cNvSpPr txBox="1"/>
          <p:nvPr/>
        </p:nvSpPr>
        <p:spPr>
          <a:xfrm>
            <a:off x="-7792" y="305361"/>
            <a:ext cx="828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gency FB" pitchFamily="34" charset="0"/>
              </a:rPr>
              <a:t>Depuis 2001 Cap API développe et anime des formations sur les sujets suivants</a:t>
            </a:r>
          </a:p>
          <a:p>
            <a:pPr algn="l"/>
            <a:r>
              <a:rPr lang="fr-FR" sz="2000" b="1" dirty="0">
                <a:solidFill>
                  <a:schemeClr val="bg1"/>
                </a:solidFill>
                <a:latin typeface="Agency FB" pitchFamily="34" charset="0"/>
              </a:rPr>
              <a:t>	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8B7E07F-F731-4352-B21F-6A30C297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60151"/>
            <a:ext cx="7445746" cy="429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33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  <a:solidFill>
            <a:srgbClr val="00B0F0"/>
          </a:solidFill>
        </p:spPr>
        <p:txBody>
          <a:bodyPr anchor="t" anchorCtr="0"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effectLst/>
                <a:latin typeface="Agency FB" pitchFamily="34" charset="0"/>
              </a:rPr>
              <a:t>Le CA de Cap API (en k€) de 2001 à 2020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E140704-093C-45E6-8A1D-F2C5AE3389A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rgbClr val="00B0F0"/>
          </a:solidFill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fr-FR" sz="4800" dirty="0">
                <a:solidFill>
                  <a:schemeClr val="bg1"/>
                </a:solidFill>
                <a:latin typeface="Agency FB" pitchFamily="34" charset="0"/>
              </a:rPr>
              <a:t>Cap API</a:t>
            </a:r>
            <a:endParaRPr lang="fr-FR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AF975E-998B-476B-BF66-2E09F8AD0FD1}"/>
              </a:ext>
            </a:extLst>
          </p:cNvPr>
          <p:cNvSpPr txBox="1"/>
          <p:nvPr/>
        </p:nvSpPr>
        <p:spPr>
          <a:xfrm>
            <a:off x="-7792" y="305361"/>
            <a:ext cx="828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gency FB" pitchFamily="34" charset="0"/>
              </a:rPr>
              <a:t>Pour ceux qui aiment les chiffres</a:t>
            </a:r>
          </a:p>
          <a:p>
            <a:pPr algn="l"/>
            <a:endParaRPr lang="fr-FR" sz="2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6AD091D8-CF3D-4A87-9286-FAC0BCD29428}"/>
              </a:ext>
            </a:extLst>
          </p:cNvPr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135205465"/>
              </p:ext>
            </p:extLst>
          </p:nvPr>
        </p:nvGraphicFramePr>
        <p:xfrm>
          <a:off x="83890" y="1169457"/>
          <a:ext cx="9067902" cy="548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A2D78221-6759-4F30-8B40-FCCDEF073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318819"/>
              </p:ext>
            </p:extLst>
          </p:nvPr>
        </p:nvGraphicFramePr>
        <p:xfrm>
          <a:off x="467544" y="1628800"/>
          <a:ext cx="3744416" cy="310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5891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  <a:solidFill>
            <a:srgbClr val="00B0F0"/>
          </a:solidFill>
        </p:spPr>
        <p:txBody>
          <a:bodyPr anchor="t" anchorCtr="0"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effectLst/>
                <a:latin typeface="Agency FB" pitchFamily="34" charset="0"/>
              </a:rPr>
              <a:t>Les plus de Cap API par rapport à…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E140704-093C-45E6-8A1D-F2C5AE3389A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rgbClr val="00B0F0"/>
          </a:solidFill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fr-FR" sz="4800" dirty="0">
                <a:solidFill>
                  <a:schemeClr val="bg1"/>
                </a:solidFill>
                <a:latin typeface="Agency FB" pitchFamily="34" charset="0"/>
              </a:rPr>
              <a:t>Cap API</a:t>
            </a:r>
            <a:endParaRPr lang="fr-FR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7979DB-4710-40E4-8BDA-3C4310F6EECC}"/>
              </a:ext>
            </a:extLst>
          </p:cNvPr>
          <p:cNvSpPr txBox="1"/>
          <p:nvPr/>
        </p:nvSpPr>
        <p:spPr>
          <a:xfrm>
            <a:off x="251520" y="1700808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>
                <a:solidFill>
                  <a:schemeClr val="bg1"/>
                </a:solidFill>
                <a:latin typeface="Agency FB" pitchFamily="34" charset="0"/>
              </a:rPr>
              <a:t>1  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Des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formateurs formidables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= sympas, disponibles et compétents</a:t>
            </a: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2800" b="1" dirty="0">
                <a:solidFill>
                  <a:schemeClr val="bg1"/>
                </a:solidFill>
                <a:latin typeface="Agency FB" pitchFamily="34" charset="0"/>
              </a:rPr>
              <a:t>2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     Des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petits groupes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: si vous cherchez des stages avec 12 stagiaires, un poste pour 2… et un cours bien « cadré »… </a:t>
            </a: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	Ce ne sera pas avec Cap API	(RQ : par « bien cadré » il faut comprendre « non adaptable »)</a:t>
            </a:r>
          </a:p>
          <a:p>
            <a:pPr algn="l"/>
            <a:r>
              <a:rPr lang="fr-FR" sz="2800" b="1" dirty="0">
                <a:solidFill>
                  <a:schemeClr val="bg1"/>
                </a:solidFill>
                <a:latin typeface="Agency FB" pitchFamily="34" charset="0"/>
              </a:rPr>
              <a:t>3 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Un poste de travail par stagiaire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 sur presque toutes nos 	formations</a:t>
            </a: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2800" b="1" dirty="0">
                <a:solidFill>
                  <a:schemeClr val="bg1"/>
                </a:solidFill>
                <a:latin typeface="Agency FB" pitchFamily="34" charset="0"/>
              </a:rPr>
              <a:t>4 </a:t>
            </a:r>
            <a:r>
              <a:rPr lang="fr-FR" sz="28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Des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stages à la carte, spécifiques à vos besoins, vos </a:t>
            </a:r>
            <a:r>
              <a:rPr lang="fr-FR" sz="1400" b="1" dirty="0" err="1">
                <a:solidFill>
                  <a:schemeClr val="bg1"/>
                </a:solidFill>
                <a:latin typeface="Agency FB" pitchFamily="34" charset="0"/>
              </a:rPr>
              <a:t>standarts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, vos machines …</a:t>
            </a:r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2800" b="1" dirty="0">
                <a:solidFill>
                  <a:schemeClr val="bg1"/>
                </a:solidFill>
                <a:latin typeface="Agency FB" pitchFamily="34" charset="0"/>
              </a:rPr>
              <a:t>5 </a:t>
            </a:r>
            <a:r>
              <a:rPr lang="fr-FR" sz="2800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En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Français, Anglais, Espagnol, Polonais</a:t>
            </a:r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2800" b="1" dirty="0">
                <a:solidFill>
                  <a:schemeClr val="bg1"/>
                </a:solidFill>
                <a:latin typeface="Agency FB" pitchFamily="34" charset="0"/>
              </a:rPr>
              <a:t>6 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Où vous voulez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(vous nous avez emmené à Hong Kong, La Réunion…)</a:t>
            </a: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2800" b="1" dirty="0">
                <a:solidFill>
                  <a:schemeClr val="bg1"/>
                </a:solidFill>
                <a:latin typeface="Agency FB" pitchFamily="34" charset="0"/>
              </a:rPr>
              <a:t>7 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Et si vous voulez :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Tout le monde reste chez soi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; presque toutes nos formations peuvent être réalisées à distance</a:t>
            </a: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2800" b="1" dirty="0">
                <a:solidFill>
                  <a:schemeClr val="bg1"/>
                </a:solidFill>
                <a:latin typeface="Agency FB" pitchFamily="34" charset="0"/>
              </a:rPr>
              <a:t>8-9-10---</a:t>
            </a: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52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  <a:solidFill>
            <a:srgbClr val="00B0F0"/>
          </a:solidFill>
        </p:spPr>
        <p:txBody>
          <a:bodyPr anchor="t" anchorCtr="0"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effectLst/>
                <a:latin typeface="Agency FB" pitchFamily="34" charset="0"/>
              </a:rPr>
              <a:t>Les fiches de formations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E140704-093C-45E6-8A1D-F2C5AE3389A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rgbClr val="00B0F0"/>
          </a:solidFill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fr-FR" sz="4800" dirty="0">
                <a:solidFill>
                  <a:schemeClr val="bg1"/>
                </a:solidFill>
                <a:latin typeface="Agency FB" pitchFamily="34" charset="0"/>
              </a:rPr>
              <a:t>Cap API</a:t>
            </a:r>
            <a:endParaRPr lang="fr-FR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AF975E-998B-476B-BF66-2E09F8AD0FD1}"/>
              </a:ext>
            </a:extLst>
          </p:cNvPr>
          <p:cNvSpPr txBox="1"/>
          <p:nvPr/>
        </p:nvSpPr>
        <p:spPr>
          <a:xfrm>
            <a:off x="-7792" y="305361"/>
            <a:ext cx="828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gency FB" pitchFamily="34" charset="0"/>
              </a:rPr>
              <a:t>Vous trouverez sur </a:t>
            </a:r>
            <a:r>
              <a:rPr lang="fr-FR" sz="2000" b="1" dirty="0">
                <a:solidFill>
                  <a:srgbClr val="000099"/>
                </a:solidFill>
                <a:latin typeface="Agency FB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www.capapi.fr</a:t>
            </a:r>
            <a:r>
              <a:rPr lang="fr-FR" sz="2000" b="1" dirty="0">
                <a:solidFill>
                  <a:schemeClr val="bg1"/>
                </a:solidFill>
                <a:latin typeface="Agency FB" pitchFamily="34" charset="0"/>
              </a:rPr>
              <a:t> les fiches qui décrivent ces formations</a:t>
            </a:r>
          </a:p>
          <a:p>
            <a:pPr algn="l"/>
            <a:r>
              <a:rPr lang="fr-FR" sz="2000" b="1" dirty="0">
                <a:solidFill>
                  <a:schemeClr val="bg1"/>
                </a:solidFill>
                <a:latin typeface="Agency FB" pitchFamily="34" charset="0"/>
              </a:rPr>
              <a:t>	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A176B8-61B9-4146-BE08-3D6A652CBC8E}"/>
              </a:ext>
            </a:extLst>
          </p:cNvPr>
          <p:cNvSpPr txBox="1"/>
          <p:nvPr/>
        </p:nvSpPr>
        <p:spPr>
          <a:xfrm>
            <a:off x="317945" y="1831176"/>
            <a:ext cx="828650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Ces fiches contiennent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entre autre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les informations suivantes</a:t>
            </a:r>
          </a:p>
          <a:p>
            <a:pPr algn="l"/>
            <a:endParaRPr lang="fr-FR" sz="1400" b="1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Les </a:t>
            </a:r>
            <a:r>
              <a:rPr lang="fr-FR" sz="1400" dirty="0" err="1">
                <a:solidFill>
                  <a:schemeClr val="bg1"/>
                </a:solidFill>
                <a:latin typeface="Agency FB" pitchFamily="34" charset="0"/>
              </a:rPr>
              <a:t>Pré-requis</a:t>
            </a:r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Les Objectifs</a:t>
            </a: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La durée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préconisée</a:t>
            </a:r>
          </a:p>
          <a:p>
            <a:pPr algn="l"/>
            <a:r>
              <a:rPr lang="fr-FR" sz="1000" dirty="0">
                <a:solidFill>
                  <a:schemeClr val="bg1"/>
                </a:solidFill>
                <a:latin typeface="Agency FB" pitchFamily="34" charset="0"/>
              </a:rPr>
              <a:t>Cette durée doit être adaptée en fonction de vos objectifs, taille du groupe…</a:t>
            </a: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Le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Contenu</a:t>
            </a: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Il s’agit dans ces fiches d’un contenu « standard »</a:t>
            </a: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Ce contenu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peut et doit être adapté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à vos besoins</a:t>
            </a: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An verso de ces fiches vous trouverez </a:t>
            </a: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	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les différentes formules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accessibles à ce sujet (chez vous, chez nous, à distance… en inter-entreprises ou bien « que pour 	vous ». En inter-entreprises bien-sûr nous devrons nous tenir aux contenus et durées « standards »		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le matériel pédagogique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qui sera mis à votre disposition</a:t>
            </a: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	et beaucoup d’autres informations</a:t>
            </a: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Les délais d’accès sont très variables selon les périodes de l’année, vos contraintes de planning, nos disponibilités, les sujets… La moyenne est de 3-4 semaines sur la période janvier---juillet</a:t>
            </a:r>
          </a:p>
          <a:p>
            <a:pPr algn="l"/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982336-0624-4E31-B4B8-011F2AC4C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855" y="1831175"/>
            <a:ext cx="1871345" cy="2607409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6A40A44-E526-426E-9B28-B10AAC041A2F}"/>
              </a:ext>
            </a:extLst>
          </p:cNvPr>
          <p:cNvCxnSpPr>
            <a:cxnSpLocks/>
          </p:cNvCxnSpPr>
          <p:nvPr/>
        </p:nvCxnSpPr>
        <p:spPr>
          <a:xfrm flipV="1">
            <a:off x="3390809" y="2852936"/>
            <a:ext cx="1643152" cy="972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E0197AF0-BCCB-4FEC-9507-385879E16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895" y="1822512"/>
            <a:ext cx="1866964" cy="2616072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C5CCAAD-5CCE-43DB-8AF6-F5C996E19BBE}"/>
              </a:ext>
            </a:extLst>
          </p:cNvPr>
          <p:cNvCxnSpPr>
            <a:cxnSpLocks/>
          </p:cNvCxnSpPr>
          <p:nvPr/>
        </p:nvCxnSpPr>
        <p:spPr>
          <a:xfrm flipV="1">
            <a:off x="2657697" y="2500593"/>
            <a:ext cx="4296143" cy="258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265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  <a:solidFill>
            <a:srgbClr val="00B0F0"/>
          </a:solidFill>
        </p:spPr>
        <p:txBody>
          <a:bodyPr anchor="t" anchorCtr="0"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effectLst/>
                <a:latin typeface="Agency FB" pitchFamily="34" charset="0"/>
              </a:rPr>
              <a:t>Les tarifs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E140704-093C-45E6-8A1D-F2C5AE3389A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rgbClr val="00B0F0"/>
          </a:solidFill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fr-FR" sz="4800" dirty="0">
                <a:solidFill>
                  <a:schemeClr val="bg1"/>
                </a:solidFill>
                <a:latin typeface="Agency FB" pitchFamily="34" charset="0"/>
              </a:rPr>
              <a:t>Cap API</a:t>
            </a:r>
            <a:endParaRPr lang="fr-FR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AF975E-998B-476B-BF66-2E09F8AD0FD1}"/>
              </a:ext>
            </a:extLst>
          </p:cNvPr>
          <p:cNvSpPr txBox="1"/>
          <p:nvPr/>
        </p:nvSpPr>
        <p:spPr>
          <a:xfrm>
            <a:off x="-7792" y="305361"/>
            <a:ext cx="828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gency FB" pitchFamily="34" charset="0"/>
              </a:rPr>
              <a:t>Les modalités d’accès, tarifs etc…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9CFA86-538D-4ED0-9888-903ED2626635}"/>
              </a:ext>
            </a:extLst>
          </p:cNvPr>
          <p:cNvSpPr txBox="1"/>
          <p:nvPr/>
        </p:nvSpPr>
        <p:spPr>
          <a:xfrm>
            <a:off x="251520" y="1916832"/>
            <a:ext cx="828650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Vous pouvez prendre contact par l’intermédiaire du site </a:t>
            </a:r>
            <a:r>
              <a:rPr lang="fr-FR" sz="1400" b="1" dirty="0">
                <a:solidFill>
                  <a:srgbClr val="000099"/>
                </a:solidFill>
                <a:latin typeface="Agency FB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www.capapi.fr</a:t>
            </a:r>
            <a:r>
              <a:rPr lang="fr-FR" sz="1400" b="1" dirty="0">
                <a:solidFill>
                  <a:srgbClr val="000099"/>
                </a:solidFill>
                <a:latin typeface="Agency FB" pitchFamily="34" charset="0"/>
              </a:rPr>
              <a:t>  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ou bien 02 31 25 06 14 ou bien </a:t>
            </a:r>
            <a:r>
              <a:rPr lang="fr-FR" sz="1400" b="1" dirty="0">
                <a:solidFill>
                  <a:srgbClr val="000099"/>
                </a:solidFill>
                <a:latin typeface="Agency FB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contact@capapi.fr</a:t>
            </a:r>
            <a:endParaRPr lang="fr-FR" sz="1400" b="1" dirty="0">
              <a:solidFill>
                <a:srgbClr val="000099"/>
              </a:solidFill>
              <a:latin typeface="Agency FB" pitchFamily="34" charset="0"/>
            </a:endParaRP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Nous pourrons alors échanger sur votre besoin et vous faire une proposition de prix et de contenu… et de dates</a:t>
            </a:r>
          </a:p>
          <a:p>
            <a:pPr algn="l"/>
            <a:endParaRPr lang="fr-FR" sz="1400" b="1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Nos tarifs 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Pour les inter-entreprises (6 stagiaires maximum ; un poste de travail pour chaque participant) sur Villers Bocage (14)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Step7 V5,x Prise en Main	4 jours / 28h			1 400 € par stagiaire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Step7 V5,x Expert	4 jours / 28h			1 400 € par stagiaire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TIA Prise en Main	4 jours / 28h			1 400 € par stagiaire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TIA Expert		4 jours / 28h			1 400 € par stagiaire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TIA Transition (AP + IHM)	3 jours / 21h 			1 260 € par stagiaire</a:t>
            </a:r>
          </a:p>
          <a:p>
            <a:pPr algn="l"/>
            <a:endParaRPr lang="fr-FR" sz="1400" b="1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Pour les stages dits « </a:t>
            </a:r>
            <a:r>
              <a:rPr lang="fr-FR" sz="1400" b="1" dirty="0" err="1">
                <a:solidFill>
                  <a:schemeClr val="bg1"/>
                </a:solidFill>
                <a:latin typeface="Agency FB" pitchFamily="34" charset="0"/>
              </a:rPr>
              <a:t>intras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 », c’est-à-dire réalisés uniquement pour vous, nous calculerons un prix prenant en compte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le lieu de la formation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le nombre de stagiaires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la durée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la formule (animation à distance par exemple)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le contenu décidé avec vous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la préparation éventuelle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le matériel mis en place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Après que nous ayons discuté de votre projet, vous recevez en principe une offre sous 48h</a:t>
            </a:r>
          </a:p>
          <a:p>
            <a:pPr algn="l"/>
            <a:endParaRPr lang="fr-FR" sz="16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6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6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6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6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6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600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400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0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  <a:solidFill>
            <a:srgbClr val="00B0F0"/>
          </a:solidFill>
        </p:spPr>
        <p:txBody>
          <a:bodyPr anchor="t" anchorCtr="0"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effectLst/>
                <a:latin typeface="Agency FB" pitchFamily="34" charset="0"/>
              </a:rPr>
              <a:t>Les équipements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E140704-093C-45E6-8A1D-F2C5AE3389A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rgbClr val="00B0F0"/>
          </a:solidFill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fr-FR" sz="4800" dirty="0">
                <a:solidFill>
                  <a:schemeClr val="bg1"/>
                </a:solidFill>
                <a:latin typeface="Agency FB" pitchFamily="34" charset="0"/>
              </a:rPr>
              <a:t>Cap API</a:t>
            </a:r>
            <a:endParaRPr lang="fr-FR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AF975E-998B-476B-BF66-2E09F8AD0FD1}"/>
              </a:ext>
            </a:extLst>
          </p:cNvPr>
          <p:cNvSpPr txBox="1"/>
          <p:nvPr/>
        </p:nvSpPr>
        <p:spPr>
          <a:xfrm>
            <a:off x="-7792" y="305361"/>
            <a:ext cx="8286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gency FB" pitchFamily="34" charset="0"/>
              </a:rPr>
              <a:t>100 automates équipent nos 70 maquettes</a:t>
            </a:r>
          </a:p>
          <a:p>
            <a:pPr algn="l"/>
            <a:r>
              <a:rPr lang="fr-FR" sz="2000" b="1" dirty="0">
                <a:solidFill>
                  <a:schemeClr val="bg1"/>
                </a:solidFill>
                <a:latin typeface="Agency FB" pitchFamily="34" charset="0"/>
              </a:rPr>
              <a:t>4 salles de formation à Villers Bocage</a:t>
            </a:r>
          </a:p>
          <a:p>
            <a:pPr algn="l"/>
            <a:endParaRPr lang="fr-FR" sz="2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9CFA86-538D-4ED0-9888-903ED2626635}"/>
              </a:ext>
            </a:extLst>
          </p:cNvPr>
          <p:cNvSpPr txBox="1"/>
          <p:nvPr/>
        </p:nvSpPr>
        <p:spPr>
          <a:xfrm>
            <a:off x="323528" y="1772816"/>
            <a:ext cx="8964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Notre parc de maquettes c’est environ 70 maquettes transportables (pour animer nos formations chez vous)</a:t>
            </a:r>
            <a:b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Sur ces 70 maquettes sont câblés une centaine d’automates 1200-1500-300-400-M340-M241-M251---</a:t>
            </a:r>
          </a:p>
          <a:p>
            <a:pPr algn="l"/>
            <a:r>
              <a:rPr lang="fr-FR" sz="1400" b="1" dirty="0" err="1">
                <a:solidFill>
                  <a:schemeClr val="bg1"/>
                </a:solidFill>
                <a:latin typeface="Agency FB" pitchFamily="34" charset="0"/>
              </a:rPr>
              <a:t>Egalement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 un MUR d’automates pour les formations à distance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Des variateurs G120-S120-S210…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Des machines pédagogiques (La Cap Machine)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A70C67-F10B-48F8-A44F-FA07DFCC4571}"/>
              </a:ext>
            </a:extLst>
          </p:cNvPr>
          <p:cNvSpPr txBox="1"/>
          <p:nvPr/>
        </p:nvSpPr>
        <p:spPr>
          <a:xfrm>
            <a:off x="323528" y="3194973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Nos formations se déroulent souvent chez vous, mais nous pouvons vous accueillir sur Villers Bocage (14), en Normandie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Nous disposons de 4 salles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L’une d’elle est réservée pour les formations sur les axes, à distance ou en présentiel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Une autre est dédiée à nos formations à distance en automatisme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DDCEE6-6B6A-48E8-A3BB-30D291F6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00745"/>
            <a:ext cx="4467905" cy="25572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0D55C2A-1E79-44CD-B5B1-5F0A0791C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077" y="4300745"/>
            <a:ext cx="4542536" cy="255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59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  <a:solidFill>
            <a:srgbClr val="00B0F0"/>
          </a:solidFill>
        </p:spPr>
        <p:txBody>
          <a:bodyPr anchor="t" anchorCtr="0"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effectLst/>
                <a:latin typeface="Agency FB" pitchFamily="34" charset="0"/>
              </a:rPr>
              <a:t>Les moyens humains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E140704-093C-45E6-8A1D-F2C5AE3389A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rgbClr val="00B0F0"/>
          </a:solidFill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fr-FR" sz="4800" dirty="0">
                <a:solidFill>
                  <a:schemeClr val="bg1"/>
                </a:solidFill>
                <a:latin typeface="Agency FB" pitchFamily="34" charset="0"/>
              </a:rPr>
              <a:t>Cap API</a:t>
            </a:r>
            <a:endParaRPr lang="fr-FR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AF975E-998B-476B-BF66-2E09F8AD0FD1}"/>
              </a:ext>
            </a:extLst>
          </p:cNvPr>
          <p:cNvSpPr txBox="1"/>
          <p:nvPr/>
        </p:nvSpPr>
        <p:spPr>
          <a:xfrm>
            <a:off x="-7792" y="305361"/>
            <a:ext cx="828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gency FB" pitchFamily="34" charset="0"/>
              </a:rPr>
              <a:t>7 formateurs salariés de Cap API + nos partenaires</a:t>
            </a:r>
          </a:p>
          <a:p>
            <a:pPr algn="l"/>
            <a:endParaRPr lang="fr-FR" sz="2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9CFA86-538D-4ED0-9888-903ED2626635}"/>
              </a:ext>
            </a:extLst>
          </p:cNvPr>
          <p:cNvSpPr txBox="1"/>
          <p:nvPr/>
        </p:nvSpPr>
        <p:spPr>
          <a:xfrm>
            <a:off x="323528" y="1988840"/>
            <a:ext cx="8964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Une équipe de formateurs : 7 formateurs salariés de Cap API + nos formateurs partenaires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Une équipe administrative : Catherine et Marina</a:t>
            </a: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Jonathan pour l’informatique</a:t>
            </a:r>
          </a:p>
          <a:p>
            <a:pPr algn="l"/>
            <a:endParaRPr lang="fr-FR" sz="1400" b="1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Les offres de formation (définition des besoins et prix) sont réalisés par Philippe</a:t>
            </a:r>
          </a:p>
          <a:p>
            <a:pPr algn="l"/>
            <a:endParaRPr lang="fr-FR" sz="1400" b="1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Et avec l’aide des automaticiens et câbleurs de CB Automatisme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244A8B-D990-4D8F-9779-77453A579897}"/>
              </a:ext>
            </a:extLst>
          </p:cNvPr>
          <p:cNvSpPr txBox="1"/>
          <p:nvPr/>
        </p:nvSpPr>
        <p:spPr>
          <a:xfrm>
            <a:off x="657" y="42210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gency FB" pitchFamily="34" charset="0"/>
              </a:rPr>
              <a:t>N</a:t>
            </a:r>
            <a:r>
              <a:rPr lang="fr-FR" sz="4400" b="1" dirty="0">
                <a:solidFill>
                  <a:srgbClr val="FFC000"/>
                </a:solidFill>
                <a:latin typeface="Agency FB" pitchFamily="34" charset="0"/>
              </a:rPr>
              <a:t>O</a:t>
            </a:r>
            <a:r>
              <a:rPr lang="fr-FR" sz="4400" b="1" dirty="0">
                <a:solidFill>
                  <a:schemeClr val="bg1"/>
                </a:solidFill>
                <a:latin typeface="Agency FB" pitchFamily="34" charset="0"/>
              </a:rPr>
              <a:t>U</a:t>
            </a:r>
            <a:r>
              <a:rPr lang="fr-FR" sz="4400" b="1" dirty="0">
                <a:solidFill>
                  <a:schemeClr val="bg2">
                    <a:lumMod val="75000"/>
                  </a:schemeClr>
                </a:solidFill>
                <a:latin typeface="Agency FB" pitchFamily="34" charset="0"/>
              </a:rPr>
              <a:t>S</a:t>
            </a:r>
            <a:r>
              <a:rPr lang="fr-FR" sz="4400" b="1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fr-FR" sz="4400" b="1" dirty="0">
                <a:solidFill>
                  <a:srgbClr val="FF0000"/>
                </a:solidFill>
                <a:latin typeface="Agency FB" pitchFamily="34" charset="0"/>
              </a:rPr>
              <a:t>R</a:t>
            </a:r>
            <a:r>
              <a:rPr lang="fr-FR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gency FB" pitchFamily="34" charset="0"/>
              </a:rPr>
              <a:t>E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C</a:t>
            </a:r>
            <a:r>
              <a:rPr lang="fr-FR" sz="4400" b="1" dirty="0">
                <a:solidFill>
                  <a:srgbClr val="FFC000"/>
                </a:solidFill>
                <a:latin typeface="Agency FB" pitchFamily="34" charset="0"/>
              </a:rPr>
              <a:t>R</a:t>
            </a:r>
            <a:r>
              <a:rPr lang="fr-FR" sz="4400" b="1" dirty="0">
                <a:solidFill>
                  <a:srgbClr val="FF0000"/>
                </a:solidFill>
                <a:latin typeface="Agency FB" pitchFamily="34" charset="0"/>
              </a:rPr>
              <a:t>U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TO</a:t>
            </a:r>
            <a:r>
              <a:rPr lang="fr-FR" sz="4400" b="1" dirty="0">
                <a:solidFill>
                  <a:schemeClr val="bg2">
                    <a:lumMod val="75000"/>
                  </a:schemeClr>
                </a:solidFill>
                <a:latin typeface="Agency FB" pitchFamily="34" charset="0"/>
              </a:rPr>
              <a:t>N</a:t>
            </a:r>
            <a:r>
              <a:rPr lang="fr-FR" sz="4400" b="1" dirty="0">
                <a:solidFill>
                  <a:schemeClr val="bg1"/>
                </a:solidFill>
                <a:latin typeface="Agency FB" pitchFamily="34" charset="0"/>
              </a:rPr>
              <a:t>S </a:t>
            </a:r>
            <a:r>
              <a:rPr lang="fr-FR" sz="4400" b="1" dirty="0">
                <a:solidFill>
                  <a:schemeClr val="bg2">
                    <a:lumMod val="75000"/>
                  </a:schemeClr>
                </a:solidFill>
                <a:latin typeface="Agency FB" pitchFamily="34" charset="0"/>
              </a:rPr>
              <a:t>D</a:t>
            </a:r>
            <a:r>
              <a:rPr lang="fr-FR" sz="4400" b="1" dirty="0">
                <a:solidFill>
                  <a:srgbClr val="FF0000"/>
                </a:solidFill>
                <a:latin typeface="Agency FB" pitchFamily="34" charset="0"/>
              </a:rPr>
              <a:t>E</a:t>
            </a:r>
            <a:r>
              <a:rPr lang="fr-FR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gency FB" pitchFamily="34" charset="0"/>
              </a:rPr>
              <a:t>S</a:t>
            </a:r>
            <a:r>
              <a:rPr lang="fr-FR" sz="4400" b="1" dirty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fr-FR" sz="4400" b="1" dirty="0">
                <a:solidFill>
                  <a:srgbClr val="FF0000"/>
                </a:solidFill>
                <a:latin typeface="Agency FB" pitchFamily="34" charset="0"/>
              </a:rPr>
              <a:t>F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OR</a:t>
            </a:r>
            <a:r>
              <a:rPr lang="fr-FR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gency FB" pitchFamily="34" charset="0"/>
              </a:rPr>
              <a:t>M</a:t>
            </a:r>
            <a:r>
              <a:rPr lang="fr-FR" sz="4400" b="1" dirty="0">
                <a:solidFill>
                  <a:schemeClr val="bg1"/>
                </a:solidFill>
                <a:latin typeface="Agency FB" pitchFamily="34" charset="0"/>
              </a:rPr>
              <a:t>A</a:t>
            </a:r>
            <a:r>
              <a:rPr lang="fr-FR" sz="4400" b="1" dirty="0">
                <a:solidFill>
                  <a:srgbClr val="FFC000"/>
                </a:solidFill>
                <a:latin typeface="Agency FB" pitchFamily="34" charset="0"/>
              </a:rPr>
              <a:t>T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E</a:t>
            </a:r>
            <a:r>
              <a:rPr lang="fr-FR" sz="4400" b="1" dirty="0">
                <a:solidFill>
                  <a:schemeClr val="bg2">
                    <a:lumMod val="75000"/>
                  </a:schemeClr>
                </a:solidFill>
                <a:latin typeface="Agency FB" pitchFamily="34" charset="0"/>
              </a:rPr>
              <a:t>U</a:t>
            </a:r>
            <a:r>
              <a:rPr lang="fr-FR" sz="4400" b="1" dirty="0">
                <a:solidFill>
                  <a:schemeClr val="bg1"/>
                </a:solidFill>
                <a:latin typeface="Agency FB" pitchFamily="34" charset="0"/>
              </a:rPr>
              <a:t>R</a:t>
            </a:r>
            <a:r>
              <a:rPr lang="fr-FR" sz="4400" b="1" dirty="0">
                <a:solidFill>
                  <a:srgbClr val="FF0000"/>
                </a:solidFill>
                <a:latin typeface="Agency FB" pitchFamily="34" charset="0"/>
              </a:rPr>
              <a:t>S </a:t>
            </a:r>
            <a:r>
              <a:rPr lang="fr-FR" sz="4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gency FB" pitchFamily="34" charset="0"/>
              </a:rPr>
              <a:t>(-</a:t>
            </a:r>
            <a:r>
              <a:rPr lang="fr-FR" sz="4400" b="1" dirty="0">
                <a:solidFill>
                  <a:srgbClr val="CB7BC0"/>
                </a:solidFill>
                <a:latin typeface="Agency FB" pitchFamily="34" charset="0"/>
              </a:rPr>
              <a:t>T</a:t>
            </a:r>
            <a:r>
              <a:rPr lang="fr-FR" sz="4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gency FB" pitchFamily="34" charset="0"/>
              </a:rPr>
              <a:t>R</a:t>
            </a:r>
            <a:r>
              <a:rPr lang="fr-FR" sz="4400" b="1" dirty="0">
                <a:solidFill>
                  <a:srgbClr val="00B050"/>
                </a:solidFill>
                <a:latin typeface="Agency FB" pitchFamily="34" charset="0"/>
              </a:rPr>
              <a:t>IC</a:t>
            </a:r>
            <a:r>
              <a:rPr lang="fr-FR" sz="4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gency FB" pitchFamily="34" charset="0"/>
              </a:rPr>
              <a:t>E</a:t>
            </a:r>
            <a:r>
              <a:rPr lang="fr-FR" sz="4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gency FB" pitchFamily="34" charset="0"/>
              </a:rPr>
              <a:t>S) </a:t>
            </a:r>
          </a:p>
          <a:p>
            <a:pPr algn="l"/>
            <a:r>
              <a:rPr lang="fr-FR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gency FB" pitchFamily="34" charset="0"/>
              </a:rPr>
              <a:t>En CDI ou en </a:t>
            </a:r>
            <a:r>
              <a:rPr lang="fr-FR" sz="1400" b="1" dirty="0">
                <a:solidFill>
                  <a:srgbClr val="0070C0"/>
                </a:solidFill>
                <a:latin typeface="Agency FB" pitchFamily="34" charset="0"/>
              </a:rPr>
              <a:t>Free Lance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 	</a:t>
            </a:r>
            <a:r>
              <a:rPr lang="fr-FR" sz="1400" b="1" dirty="0">
                <a:solidFill>
                  <a:schemeClr val="tx1">
                    <a:lumMod val="50000"/>
                  </a:schemeClr>
                </a:solidFill>
                <a:latin typeface="Agency FB" pitchFamily="34" charset="0"/>
              </a:rPr>
              <a:t>Partout en </a:t>
            </a:r>
            <a:r>
              <a:rPr lang="fr-FR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gency FB" pitchFamily="34" charset="0"/>
              </a:rPr>
              <a:t>France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		En </a:t>
            </a:r>
            <a:r>
              <a:rPr lang="fr-FR" sz="1400" b="1" dirty="0">
                <a:solidFill>
                  <a:srgbClr val="00B0F0"/>
                </a:solidFill>
                <a:latin typeface="Agency FB" pitchFamily="34" charset="0"/>
              </a:rPr>
              <a:t>Siemens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-</a:t>
            </a:r>
            <a:r>
              <a:rPr lang="fr-FR" sz="1400" b="1" dirty="0">
                <a:solidFill>
                  <a:srgbClr val="CC66FF"/>
                </a:solidFill>
                <a:latin typeface="Agency FB" pitchFamily="34" charset="0"/>
              </a:rPr>
              <a:t>Rockwell-</a:t>
            </a:r>
            <a:r>
              <a:rPr lang="fr-FR" sz="1400" b="1" dirty="0">
                <a:solidFill>
                  <a:srgbClr val="00B050"/>
                </a:solidFill>
                <a:latin typeface="Agency FB" pitchFamily="34" charset="0"/>
              </a:rPr>
              <a:t>Schneider</a:t>
            </a:r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…	</a:t>
            </a:r>
          </a:p>
          <a:p>
            <a:pPr algn="l"/>
            <a:endParaRPr lang="fr-FR" sz="1400" b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3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  <a:solidFill>
            <a:srgbClr val="00B0F0"/>
          </a:solidFill>
        </p:spPr>
        <p:txBody>
          <a:bodyPr anchor="t" anchorCtr="0">
            <a:noAutofit/>
          </a:bodyPr>
          <a:lstStyle/>
          <a:p>
            <a:pPr algn="l"/>
            <a:r>
              <a:rPr lang="fr-FR" sz="4000" dirty="0">
                <a:solidFill>
                  <a:schemeClr val="bg1"/>
                </a:solidFill>
                <a:effectLst/>
                <a:latin typeface="Agency FB" pitchFamily="34" charset="0"/>
              </a:rPr>
              <a:t>Nos stagiaires nous évaluent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E140704-093C-45E6-8A1D-F2C5AE3389A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864096"/>
          </a:xfrm>
          <a:prstGeom prst="rect">
            <a:avLst/>
          </a:prstGeom>
          <a:solidFill>
            <a:srgbClr val="00B0F0"/>
          </a:solidFill>
        </p:spPr>
        <p:txBody>
          <a:bodyPr vert="horz" anchor="t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fr-FR" sz="4800" dirty="0">
                <a:solidFill>
                  <a:schemeClr val="bg1"/>
                </a:solidFill>
                <a:latin typeface="Agency FB" pitchFamily="34" charset="0"/>
              </a:rPr>
              <a:t>Cap API</a:t>
            </a:r>
            <a:endParaRPr lang="fr-FR" sz="36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AF975E-998B-476B-BF66-2E09F8AD0FD1}"/>
              </a:ext>
            </a:extLst>
          </p:cNvPr>
          <p:cNvSpPr txBox="1"/>
          <p:nvPr/>
        </p:nvSpPr>
        <p:spPr>
          <a:xfrm>
            <a:off x="-7792" y="305361"/>
            <a:ext cx="828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>
                <a:solidFill>
                  <a:schemeClr val="bg1"/>
                </a:solidFill>
                <a:latin typeface="Agency FB" pitchFamily="34" charset="0"/>
              </a:rPr>
              <a:t>Pour ceux qui aiment les chiffres</a:t>
            </a:r>
          </a:p>
          <a:p>
            <a:pPr algn="l"/>
            <a:endParaRPr lang="fr-FR" sz="20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9CFA86-538D-4ED0-9888-903ED2626635}"/>
              </a:ext>
            </a:extLst>
          </p:cNvPr>
          <p:cNvSpPr txBox="1"/>
          <p:nvPr/>
        </p:nvSpPr>
        <p:spPr>
          <a:xfrm>
            <a:off x="323528" y="3645024"/>
            <a:ext cx="89644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Vous nous évaluez, à la fin de chaque formation</a:t>
            </a:r>
          </a:p>
          <a:p>
            <a:pPr algn="l"/>
            <a:endParaRPr lang="fr-FR" sz="1400" b="1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Pour 2021 la note d’appréciation générale ressort à</a:t>
            </a:r>
          </a:p>
          <a:p>
            <a:pPr algn="l"/>
            <a:endParaRPr lang="fr-FR" sz="1400" b="1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400" b="1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400" b="1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endParaRPr lang="fr-FR" sz="1400" b="1" dirty="0">
              <a:solidFill>
                <a:schemeClr val="bg1"/>
              </a:solidFill>
              <a:latin typeface="Agency FB" pitchFamily="34" charset="0"/>
            </a:endParaRPr>
          </a:p>
          <a:p>
            <a:pPr algn="l"/>
            <a:r>
              <a:rPr lang="fr-FR" sz="1400" b="1" dirty="0">
                <a:solidFill>
                  <a:schemeClr val="bg1"/>
                </a:solidFill>
                <a:latin typeface="Agency FB" pitchFamily="34" charset="0"/>
              </a:rPr>
              <a:t>Taux de retour des enquêtes pour 2021 </a:t>
            </a:r>
            <a:r>
              <a:rPr lang="fr-FR" sz="1400" dirty="0">
                <a:solidFill>
                  <a:schemeClr val="bg1"/>
                </a:solidFill>
                <a:latin typeface="Agency FB" pitchFamily="34" charset="0"/>
              </a:rPr>
              <a:t>		</a:t>
            </a:r>
            <a:r>
              <a:rPr lang="fr-FR" sz="3600" b="1" dirty="0">
                <a:solidFill>
                  <a:srgbClr val="00B0F0"/>
                </a:solidFill>
                <a:latin typeface="Agency FB" pitchFamily="34" charset="0"/>
              </a:rPr>
              <a:t>100 %</a:t>
            </a:r>
            <a:r>
              <a:rPr lang="fr-FR" sz="3600" b="1" dirty="0">
                <a:solidFill>
                  <a:srgbClr val="CC66FF"/>
                </a:solidFill>
                <a:latin typeface="Agency FB" pitchFamily="34" charset="0"/>
              </a:rPr>
              <a:t>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BD752A-674A-4B74-AE24-C3345E3A15DB}"/>
              </a:ext>
            </a:extLst>
          </p:cNvPr>
          <p:cNvSpPr txBox="1"/>
          <p:nvPr/>
        </p:nvSpPr>
        <p:spPr>
          <a:xfrm>
            <a:off x="3491880" y="3029471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0" b="1" dirty="0">
                <a:solidFill>
                  <a:srgbClr val="00B0F0"/>
                </a:solidFill>
                <a:latin typeface="Agency FB" pitchFamily="34" charset="0"/>
              </a:rPr>
              <a:t>9,34</a:t>
            </a:r>
            <a:r>
              <a:rPr lang="fr-FR" sz="2800" b="1" dirty="0">
                <a:solidFill>
                  <a:srgbClr val="00B0F0"/>
                </a:solidFill>
                <a:latin typeface="Agency FB" pitchFamily="34" charset="0"/>
              </a:rPr>
              <a:t>   </a:t>
            </a:r>
            <a:r>
              <a:rPr lang="fr-FR" sz="4000" b="1" dirty="0">
                <a:solidFill>
                  <a:srgbClr val="00B0F0"/>
                </a:solidFill>
                <a:latin typeface="Agency FB" pitchFamily="34" charset="0"/>
              </a:rPr>
              <a:t>/10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CCDFC0-3179-483C-9BE4-7EAA30C78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836712"/>
            <a:ext cx="917331" cy="7926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212D37-067E-40C2-8CD4-044B13B87CAF}"/>
              </a:ext>
            </a:extLst>
          </p:cNvPr>
          <p:cNvSpPr/>
          <p:nvPr/>
        </p:nvSpPr>
        <p:spPr>
          <a:xfrm>
            <a:off x="6948264" y="6649832"/>
            <a:ext cx="2016224" cy="915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80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 mis à jour le 30 juin 2021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0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enti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Apex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Apex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24593</TotalTime>
  <Words>1296</Words>
  <Application>Microsoft Office PowerPoint</Application>
  <PresentationFormat>Affichage à l'écran (4:3)</PresentationFormat>
  <Paragraphs>151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Agency FB</vt:lpstr>
      <vt:lpstr>Arial</vt:lpstr>
      <vt:lpstr>Book Antiqua</vt:lpstr>
      <vt:lpstr>Lucida Sans</vt:lpstr>
      <vt:lpstr>Verdana</vt:lpstr>
      <vt:lpstr>Wingdings</vt:lpstr>
      <vt:lpstr>Wingdings 2</vt:lpstr>
      <vt:lpstr>Wingdings 3</vt:lpstr>
      <vt:lpstr>Apex</vt:lpstr>
      <vt:lpstr>1_Apex</vt:lpstr>
      <vt:lpstr>Cap API Livret d’Information des Publics    </vt:lpstr>
      <vt:lpstr>Nos formations</vt:lpstr>
      <vt:lpstr>Le CA de Cap API (en k€) de 2001 à 2020</vt:lpstr>
      <vt:lpstr>Les plus de Cap API par rapport à…</vt:lpstr>
      <vt:lpstr>Les fiches de formations</vt:lpstr>
      <vt:lpstr>Les tarifs</vt:lpstr>
      <vt:lpstr>Les équipements</vt:lpstr>
      <vt:lpstr>Les moyens humains</vt:lpstr>
      <vt:lpstr>Nos stagiaires nous évaluent</vt:lpstr>
      <vt:lpstr>Accueil PSH</vt:lpstr>
      <vt:lpstr>Accueil PSH – Autres coordonnées Utiles</vt:lpstr>
    </vt:vector>
  </TitlesOfParts>
  <Company>CBAutomatisme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CBAutomatisme</dc:creator>
  <cp:lastModifiedBy>Jonathan Hamel</cp:lastModifiedBy>
  <cp:revision>2006</cp:revision>
  <cp:lastPrinted>2017-12-19T10:45:11Z</cp:lastPrinted>
  <dcterms:created xsi:type="dcterms:W3CDTF">2004-05-19T13:51:35Z</dcterms:created>
  <dcterms:modified xsi:type="dcterms:W3CDTF">2021-07-12T08:05:58Z</dcterms:modified>
</cp:coreProperties>
</file>